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0" r:id="rId8"/>
    <p:sldId id="259" r:id="rId9"/>
    <p:sldId id="269" r:id="rId10"/>
    <p:sldId id="268" r:id="rId11"/>
    <p:sldId id="264" r:id="rId12"/>
    <p:sldId id="261" r:id="rId13"/>
    <p:sldId id="267" r:id="rId14"/>
    <p:sldId id="263" r:id="rId15"/>
    <p:sldId id="258" r:id="rId16"/>
    <p:sldId id="265" r:id="rId17"/>
    <p:sldId id="26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2DF3F-E45C-4B3F-BB6C-BA4F080CF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93465A-8DC4-4BBC-A8B2-051DF98CE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1821F0-8817-4897-9CFC-D7239B9CA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1A54-86BD-479F-96C6-ACEA1311EE1E}" type="datetimeFigureOut">
              <a:rPr lang="fr-CA" smtClean="0"/>
              <a:t>11-12-2023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E7709-8054-4DDF-9295-051F0BAD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4CEF30-0D70-4066-B390-336C86AE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0D2-6214-47D9-892D-D2F8DEB32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674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3B86B9-A46C-49EB-9784-D145AA14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3564D4-4EBE-417E-B2D0-C9A55C045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A99FFF-1959-4656-B9CE-6542EDF3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1A54-86BD-479F-96C6-ACEA1311EE1E}" type="datetimeFigureOut">
              <a:rPr lang="fr-CA" smtClean="0"/>
              <a:t>11-12-2023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AC0718-8ED8-4F3D-A19F-75A27D53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701C23-55A7-4894-803C-2605B6E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0D2-6214-47D9-892D-D2F8DEB32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58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47618C-D62C-4A0A-BCF6-29726508F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9846DD-A17A-432B-A4CF-EA0B9D27A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631C11-F8A1-44E7-86DF-EE84B8C5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1A54-86BD-479F-96C6-ACEA1311EE1E}" type="datetimeFigureOut">
              <a:rPr lang="fr-CA" smtClean="0"/>
              <a:t>11-12-2023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4C84B7-4F7F-4223-9675-6604E979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D41E65-52A9-4996-902B-C6CD61FA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0D2-6214-47D9-892D-D2F8DEB32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193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FA725-3057-4CCE-AA0E-E76996CA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502BB1-B606-4254-8ED0-7D58E893F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40FCAC-AA78-4654-A324-EDDB7A72E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1A54-86BD-479F-96C6-ACEA1311EE1E}" type="datetimeFigureOut">
              <a:rPr lang="fr-CA" smtClean="0"/>
              <a:t>11-12-2023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3DD97F-E5D6-4D7D-8C5F-B42859DF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9FEAC7-9825-4324-B659-F1277E17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0D2-6214-47D9-892D-D2F8DEB32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980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91F2D-6DE2-4F0E-9704-E0104567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224B37-215C-463A-B367-AE15E6625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616CEB-2AD7-47F3-AE52-F2304273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1A54-86BD-479F-96C6-ACEA1311EE1E}" type="datetimeFigureOut">
              <a:rPr lang="fr-CA" smtClean="0"/>
              <a:t>11-12-2023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9C1EC9-7E14-429E-833F-D49F5952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F90CB1-B140-4DBE-908E-270C9DD8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0D2-6214-47D9-892D-D2F8DEB32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386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7315C2-4C67-484A-B7C6-61527304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EAAA18-CF56-4835-9635-C1D68364A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CB19C0-E74C-4920-B8DA-A2931BB10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FE032D-037B-4B97-A684-FA22F526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1A54-86BD-479F-96C6-ACEA1311EE1E}" type="datetimeFigureOut">
              <a:rPr lang="fr-CA" smtClean="0"/>
              <a:t>11-12-2023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916119-A77E-4DF3-9775-04995267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6A3629-2AF7-46F6-AD33-60EBE156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0D2-6214-47D9-892D-D2F8DEB32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144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A0F94-BD9B-498F-AEC3-A1CAA553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5A0EF5-145C-4AB8-8792-3FCEEBEBC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6BD915-D9D5-4B2D-BAFA-4CD753B20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88BED6-6814-4E20-8CD0-D4BCD403E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0AFB337-BD09-4EBA-8193-038D9700B3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B762C0-6783-4F89-BE83-B85B3295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1A54-86BD-479F-96C6-ACEA1311EE1E}" type="datetimeFigureOut">
              <a:rPr lang="fr-CA" smtClean="0"/>
              <a:t>11-12-2023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A20D9F9-BDE0-4B7C-A1D8-24AB4158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B463BC-5F25-4B0E-A3D1-00AA072D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0D2-6214-47D9-892D-D2F8DEB32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076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F28B7-587E-448F-84FB-9B904CBB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377A7C-06E1-4922-B403-C7ED5092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1A54-86BD-479F-96C6-ACEA1311EE1E}" type="datetimeFigureOut">
              <a:rPr lang="fr-CA" smtClean="0"/>
              <a:t>11-12-2023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E366C2-C38F-47F2-B656-2E46CD9E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6B5935-A74A-4C37-A828-36DA5E65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0D2-6214-47D9-892D-D2F8DEB32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41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F10C7B-0C4E-42BF-9395-D402E35C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1A54-86BD-479F-96C6-ACEA1311EE1E}" type="datetimeFigureOut">
              <a:rPr lang="fr-CA" smtClean="0"/>
              <a:t>11-12-2023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785D04-F3C4-487B-99BA-343001BA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1A78F7-9556-4B90-933A-E962E7DF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0D2-6214-47D9-892D-D2F8DEB32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567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19A58-F8AE-4FE7-85FB-86E1E4AA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4F7A97-9891-4A35-8F9C-3CB7C0850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9711A-0804-476B-8839-D772F5090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0F5E4D-DDA6-4E98-BFA6-E56B2393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1A54-86BD-479F-96C6-ACEA1311EE1E}" type="datetimeFigureOut">
              <a:rPr lang="fr-CA" smtClean="0"/>
              <a:t>11-12-2023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CB824A-61F9-441B-9E09-9F129E82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71415F-D2E5-4378-87B9-EC151792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0D2-6214-47D9-892D-D2F8DEB32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771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7B701-F010-4C91-A97B-586E89C8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ECF182-598A-4788-A70B-A346CF4C9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0FCE08-069A-44E6-A48C-7D8064642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F55DE5-3864-485C-963F-B8CE1E9A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1A54-86BD-479F-96C6-ACEA1311EE1E}" type="datetimeFigureOut">
              <a:rPr lang="fr-CA" smtClean="0"/>
              <a:t>11-12-2023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DAF388-28CB-43A4-BF0B-A94C81FD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697AD9-7038-4F9C-9D1B-6E7DBFD7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0D2-6214-47D9-892D-D2F8DEB32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970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65461F-34B7-44CA-A766-024104F3E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38EBA1-44EA-466A-83EB-40934FA9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28A127-EAE2-46E3-A0D2-C571A9AB0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71A54-86BD-479F-96C6-ACEA1311EE1E}" type="datetimeFigureOut">
              <a:rPr lang="fr-CA" smtClean="0"/>
              <a:t>11-12-2023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E4257B-9FAB-465B-A16C-CEF2374D0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CE4623-5ED5-4484-95C3-DF3B5B9D6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F40D2-6214-47D9-892D-D2F8DEB32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48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@Unechainedega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S2rOFtq0SM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uicide.ca/fr/clavarder-avec-un-intervena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eso.coo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hyperlink" Target="https://suicide.ca/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hyperlink" Target="https://cps-lanaudiere.org/passeportpourlav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fZ5Ij46AU4E&amp;t=28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4008F06-3E4D-48CB-8BA6-8342EC680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4"/>
            <a:ext cx="12192000" cy="68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2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82B9B3-E707-4B20-94BD-ED26791EDF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EFDA98-C2DE-4B93-9311-904AA153BB40}"/>
              </a:ext>
            </a:extLst>
          </p:cNvPr>
          <p:cNvSpPr txBox="1"/>
          <p:nvPr/>
        </p:nvSpPr>
        <p:spPr>
          <a:xfrm>
            <a:off x="1812543" y="1958041"/>
            <a:ext cx="9110247" cy="1376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fr-CA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Une chaîne de gars </a:t>
            </a:r>
          </a:p>
          <a:p>
            <a:pPr algn="ctr">
              <a:lnSpc>
                <a:spcPts val="5200"/>
              </a:lnSpc>
            </a:pPr>
            <a:r>
              <a:rPr lang="fr-CA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Ensemble, on est forts</a:t>
            </a:r>
          </a:p>
        </p:txBody>
      </p:sp>
      <p:sp>
        <p:nvSpPr>
          <p:cNvPr id="9" name="ZoneTexte 8">
            <a:hlinkClick r:id="rId2"/>
            <a:extLst>
              <a:ext uri="{FF2B5EF4-FFF2-40B4-BE49-F238E27FC236}">
                <a16:creationId xmlns:a16="http://schemas.microsoft.com/office/drawing/2014/main" id="{99DB57B1-29C0-4DF4-98FB-E95F9AB6B8EB}"/>
              </a:ext>
            </a:extLst>
          </p:cNvPr>
          <p:cNvSpPr txBox="1"/>
          <p:nvPr/>
        </p:nvSpPr>
        <p:spPr>
          <a:xfrm>
            <a:off x="4562001" y="4020431"/>
            <a:ext cx="3930847" cy="510778"/>
          </a:xfrm>
          <a:prstGeom prst="roundRect">
            <a:avLst/>
          </a:prstGeom>
          <a:solidFill>
            <a:srgbClr val="AB4B2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Voir la chaîne </a:t>
            </a:r>
            <a:r>
              <a:rPr lang="fr-CA" sz="2400" dirty="0" err="1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youtube</a:t>
            </a:r>
            <a:endParaRPr lang="fr-CA" sz="2400" dirty="0">
              <a:solidFill>
                <a:schemeClr val="bg1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84B2DC-25AE-4EEB-BEDA-9604D9B92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9832">
            <a:off x="-2385676" y="3080088"/>
            <a:ext cx="4191433" cy="60955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BC3D910-BAC2-4D9E-B18F-28AE0D926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371" y="1495555"/>
            <a:ext cx="2655545" cy="3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05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82B9B3-E707-4B20-94BD-ED26791EDF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EFDA98-C2DE-4B93-9311-904AA153BB40}"/>
              </a:ext>
            </a:extLst>
          </p:cNvPr>
          <p:cNvSpPr txBox="1"/>
          <p:nvPr/>
        </p:nvSpPr>
        <p:spPr>
          <a:xfrm>
            <a:off x="1635664" y="2095527"/>
            <a:ext cx="67305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fr-CA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 Affiche imprimable d’identification sentinelle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84B2DC-25AE-4EEB-BEDA-9604D9B92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3940">
            <a:off x="8834136" y="3531190"/>
            <a:ext cx="5309731" cy="77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2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82B9B3-E707-4B20-94BD-ED26791EDF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EFDA98-C2DE-4B93-9311-904AA153BB40}"/>
              </a:ext>
            </a:extLst>
          </p:cNvPr>
          <p:cNvSpPr txBox="1"/>
          <p:nvPr/>
        </p:nvSpPr>
        <p:spPr>
          <a:xfrm>
            <a:off x="4412202" y="626084"/>
            <a:ext cx="8621973" cy="538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fr-CA" sz="40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Je suis : </a:t>
            </a:r>
          </a:p>
          <a:p>
            <a:pPr>
              <a:lnSpc>
                <a:spcPts val="5200"/>
              </a:lnSpc>
            </a:pPr>
            <a:r>
              <a:rPr lang="fr-CA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Fonction :</a:t>
            </a:r>
          </a:p>
          <a:p>
            <a:pPr>
              <a:lnSpc>
                <a:spcPts val="5200"/>
              </a:lnSpc>
            </a:pPr>
            <a:r>
              <a:rPr lang="fr-CA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Passions :</a:t>
            </a:r>
          </a:p>
          <a:p>
            <a:pPr>
              <a:lnSpc>
                <a:spcPts val="5200"/>
              </a:lnSpc>
            </a:pPr>
            <a:r>
              <a:rPr lang="fr-CA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Particularités :</a:t>
            </a:r>
          </a:p>
          <a:p>
            <a:pPr>
              <a:lnSpc>
                <a:spcPts val="5200"/>
              </a:lnSpc>
            </a:pPr>
            <a:r>
              <a:rPr lang="fr-CA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Ce que je fais pour aller mieux :</a:t>
            </a:r>
          </a:p>
          <a:p>
            <a:pPr>
              <a:lnSpc>
                <a:spcPts val="5200"/>
              </a:lnSpc>
            </a:pPr>
            <a:endParaRPr lang="fr-CA" sz="2800" dirty="0">
              <a:solidFill>
                <a:schemeClr val="bg1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  <a:p>
            <a:pPr>
              <a:lnSpc>
                <a:spcPts val="5200"/>
              </a:lnSpc>
            </a:pPr>
            <a:r>
              <a:rPr lang="fr-CA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Pour me joindre:</a:t>
            </a:r>
          </a:p>
          <a:p>
            <a:pPr>
              <a:lnSpc>
                <a:spcPts val="5200"/>
              </a:lnSpc>
            </a:pPr>
            <a:endParaRPr lang="fr-CA" sz="4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D23D2E-F5D3-482E-A105-CE4145877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1185">
            <a:off x="472299" y="982307"/>
            <a:ext cx="3613434" cy="467620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E82E70B-908C-4DF8-8F0C-D1E06C5CC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5557">
            <a:off x="470752" y="976497"/>
            <a:ext cx="3621285" cy="472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5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82B9B3-E707-4B20-94BD-ED26791EDF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AE0485-8B6F-4ED1-99EE-0560557C4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" y="248970"/>
            <a:ext cx="9829182" cy="636005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C2BBDF7-903D-426D-B243-D52742AD0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8" y="262740"/>
            <a:ext cx="9829182" cy="631725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E13317E-B2A7-4F78-89A4-D4220E8B0B48}"/>
              </a:ext>
            </a:extLst>
          </p:cNvPr>
          <p:cNvSpPr txBox="1"/>
          <p:nvPr/>
        </p:nvSpPr>
        <p:spPr>
          <a:xfrm>
            <a:off x="2070094" y="4808792"/>
            <a:ext cx="1966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solidFill>
                <a:srgbClr val="FF0000"/>
              </a:solidFill>
            </a:endParaRPr>
          </a:p>
          <a:p>
            <a:pPr algn="ctr"/>
            <a:r>
              <a:rPr lang="fr-CA" i="1" dirty="0"/>
              <a:t>Porte 101, 2</a:t>
            </a:r>
            <a:r>
              <a:rPr lang="fr-CA" i="1" baseline="30000" dirty="0"/>
              <a:t>e</a:t>
            </a:r>
            <a:r>
              <a:rPr lang="fr-CA" i="1" dirty="0"/>
              <a:t> étage</a:t>
            </a:r>
          </a:p>
          <a:p>
            <a:pPr algn="ctr"/>
            <a:r>
              <a:rPr lang="fr-CA" i="1" dirty="0"/>
              <a:t>9h à 17h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71BF0B3-C987-4AF4-B27E-5E8B029D346A}"/>
              </a:ext>
            </a:extLst>
          </p:cNvPr>
          <p:cNvSpPr txBox="1"/>
          <p:nvPr/>
        </p:nvSpPr>
        <p:spPr>
          <a:xfrm>
            <a:off x="4473510" y="4808792"/>
            <a:ext cx="324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solidFill>
                <a:srgbClr val="FF0000"/>
              </a:solidFill>
            </a:endParaRPr>
          </a:p>
          <a:p>
            <a:pPr algn="ctr"/>
            <a:r>
              <a:rPr lang="fr-CA" i="1" dirty="0"/>
              <a:t>Porte 109, 3</a:t>
            </a:r>
            <a:r>
              <a:rPr lang="fr-CA" i="1" baseline="30000" dirty="0"/>
              <a:t>e</a:t>
            </a:r>
            <a:r>
              <a:rPr lang="fr-CA" i="1" dirty="0"/>
              <a:t> étage</a:t>
            </a:r>
          </a:p>
          <a:p>
            <a:pPr algn="ctr"/>
            <a:r>
              <a:rPr lang="fr-CA" i="1" dirty="0"/>
              <a:t>Ma porte est toujours ouverte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D1C441-BC74-4CBE-877B-A9260F20A632}"/>
              </a:ext>
            </a:extLst>
          </p:cNvPr>
          <p:cNvSpPr txBox="1"/>
          <p:nvPr/>
        </p:nvSpPr>
        <p:spPr>
          <a:xfrm>
            <a:off x="7182348" y="4808792"/>
            <a:ext cx="324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solidFill>
                <a:srgbClr val="FF0000"/>
              </a:solidFill>
            </a:endParaRPr>
          </a:p>
          <a:p>
            <a:pPr algn="ctr"/>
            <a:r>
              <a:rPr lang="fr-CA" i="1" dirty="0"/>
              <a:t>Porte 200, 450 888-8888</a:t>
            </a:r>
          </a:p>
          <a:p>
            <a:pPr algn="ctr"/>
            <a:r>
              <a:rPr lang="fr-CA" i="1" dirty="0"/>
              <a:t>Tu peux me faire confiance</a:t>
            </a:r>
          </a:p>
        </p:txBody>
      </p:sp>
    </p:spTree>
    <p:extLst>
      <p:ext uri="{BB962C8B-B14F-4D97-AF65-F5344CB8AC3E}">
        <p14:creationId xmlns:p14="http://schemas.microsoft.com/office/powerpoint/2010/main" val="27898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82B9B3-E707-4B20-94BD-ED26791EDF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EFDA98-C2DE-4B93-9311-904AA153BB40}"/>
              </a:ext>
            </a:extLst>
          </p:cNvPr>
          <p:cNvSpPr txBox="1"/>
          <p:nvPr/>
        </p:nvSpPr>
        <p:spPr>
          <a:xfrm>
            <a:off x="1028080" y="1653791"/>
            <a:ext cx="10433667" cy="135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fr-CA" sz="3200" b="1" dirty="0">
                <a:solidFill>
                  <a:srgbClr val="AB4B2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Merci à chacun de vous de vous impliquer et de répondre présent pour la prévention du suicide!</a:t>
            </a:r>
            <a:endParaRPr lang="fr-CA" sz="3200" dirty="0">
              <a:solidFill>
                <a:srgbClr val="AB4B2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C1586A2-744D-4A8F-AA6B-8EE2051E2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41" y="4148793"/>
            <a:ext cx="3406518" cy="177352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861A4D2-26AB-40DB-A8D7-1104819C94BC}"/>
              </a:ext>
            </a:extLst>
          </p:cNvPr>
          <p:cNvSpPr txBox="1"/>
          <p:nvPr/>
        </p:nvSpPr>
        <p:spPr>
          <a:xfrm>
            <a:off x="0" y="620549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1 866 APPELLE    •   </a:t>
            </a:r>
            <a:r>
              <a:rPr lang="fr-CA" dirty="0">
                <a:solidFill>
                  <a:srgbClr val="AB4B2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1 866 277-3553    </a:t>
            </a:r>
            <a:r>
              <a:rPr lang="fr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   ouvert 24/7</a:t>
            </a:r>
          </a:p>
        </p:txBody>
      </p:sp>
    </p:spTree>
    <p:extLst>
      <p:ext uri="{BB962C8B-B14F-4D97-AF65-F5344CB8AC3E}">
        <p14:creationId xmlns:p14="http://schemas.microsoft.com/office/powerpoint/2010/main" val="227906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82B9B3-E707-4B20-94BD-ED26791EDF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EFDA98-C2DE-4B93-9311-904AA153BB40}"/>
              </a:ext>
            </a:extLst>
          </p:cNvPr>
          <p:cNvSpPr txBox="1"/>
          <p:nvPr/>
        </p:nvSpPr>
        <p:spPr>
          <a:xfrm>
            <a:off x="1688523" y="1336119"/>
            <a:ext cx="98833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lnSpc>
                <a:spcPts val="5200"/>
              </a:lnSpc>
              <a:buAutoNum type="arabicPeriod"/>
            </a:pPr>
            <a:r>
              <a:rPr lang="fr-CA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Qu’est-ce qu’une </a:t>
            </a:r>
            <a:br>
              <a:rPr lang="fr-CA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CA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sentinelle en </a:t>
            </a:r>
            <a:br>
              <a:rPr lang="fr-CA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CA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prévention du suicide ?</a:t>
            </a:r>
          </a:p>
        </p:txBody>
      </p:sp>
      <p:sp>
        <p:nvSpPr>
          <p:cNvPr id="9" name="ZoneTexte 8">
            <a:hlinkClick r:id="rId2"/>
            <a:extLst>
              <a:ext uri="{FF2B5EF4-FFF2-40B4-BE49-F238E27FC236}">
                <a16:creationId xmlns:a16="http://schemas.microsoft.com/office/drawing/2014/main" id="{99DB57B1-29C0-4DF4-98FB-E95F9AB6B8EB}"/>
              </a:ext>
            </a:extLst>
          </p:cNvPr>
          <p:cNvSpPr txBox="1"/>
          <p:nvPr/>
        </p:nvSpPr>
        <p:spPr>
          <a:xfrm>
            <a:off x="4757724" y="4250390"/>
            <a:ext cx="3930847" cy="510778"/>
          </a:xfrm>
          <a:prstGeom prst="roundRect">
            <a:avLst/>
          </a:prstGeom>
          <a:solidFill>
            <a:srgbClr val="AB4B2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Voir la vidéo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84B2DC-25AE-4EEB-BEDA-9604D9B92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9832">
            <a:off x="-2385676" y="3080088"/>
            <a:ext cx="4191433" cy="609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3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82B9B3-E707-4B20-94BD-ED26791EDF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EFDA98-C2DE-4B93-9311-904AA153BB40}"/>
              </a:ext>
            </a:extLst>
          </p:cNvPr>
          <p:cNvSpPr txBox="1"/>
          <p:nvPr/>
        </p:nvSpPr>
        <p:spPr>
          <a:xfrm>
            <a:off x="294289" y="2246333"/>
            <a:ext cx="8092965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fr-CA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Un moment de réflexion…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84B2DC-25AE-4EEB-BEDA-9604D9B92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3218">
            <a:off x="8649525" y="2131789"/>
            <a:ext cx="5309731" cy="77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3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82B9B3-E707-4B20-94BD-ED26791EDF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EFDA98-C2DE-4B93-9311-904AA153BB40}"/>
              </a:ext>
            </a:extLst>
          </p:cNvPr>
          <p:cNvSpPr txBox="1"/>
          <p:nvPr/>
        </p:nvSpPr>
        <p:spPr>
          <a:xfrm>
            <a:off x="615738" y="818029"/>
            <a:ext cx="9895335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fr-CA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Qu’est-ce que j’ai déjà fait pour </a:t>
            </a:r>
            <a:br>
              <a:rPr lang="fr-CA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CA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prendre soin de moi ?</a:t>
            </a:r>
          </a:p>
          <a:p>
            <a:pPr>
              <a:lnSpc>
                <a:spcPts val="4000"/>
              </a:lnSpc>
            </a:pPr>
            <a:endParaRPr lang="fr-CA" sz="3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fr-CA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Qui sont mes personnes de confiance ? </a:t>
            </a:r>
            <a:br>
              <a:rPr lang="fr-CA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CA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À qui puis-je me confier ?</a:t>
            </a:r>
          </a:p>
          <a:p>
            <a:pPr marL="571500" indent="-5715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fr-CA" sz="3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fr-CA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Quels sont mes signaux d’alarme? </a:t>
            </a:r>
          </a:p>
          <a:p>
            <a:pPr marL="571500" indent="-5715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fr-CA" sz="3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fr-CA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J’identifie la sentinelle de mon milieu, </a:t>
            </a:r>
            <a:br>
              <a:rPr lang="fr-CA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CA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 sais que je peux lui parler 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84B2DC-25AE-4EEB-BEDA-9604D9B92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10909">
            <a:off x="10424831" y="-1917751"/>
            <a:ext cx="3301615" cy="4801526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496961D-E533-456C-936A-A5CFD1D08F09}"/>
              </a:ext>
            </a:extLst>
          </p:cNvPr>
          <p:cNvCxnSpPr/>
          <p:nvPr/>
        </p:nvCxnSpPr>
        <p:spPr>
          <a:xfrm>
            <a:off x="7413645" y="5861548"/>
            <a:ext cx="30238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00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82B9B3-E707-4B20-94BD-ED26791EDF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EFDA98-C2DE-4B93-9311-904AA153BB40}"/>
              </a:ext>
            </a:extLst>
          </p:cNvPr>
          <p:cNvSpPr txBox="1"/>
          <p:nvPr/>
        </p:nvSpPr>
        <p:spPr>
          <a:xfrm>
            <a:off x="2999780" y="3429000"/>
            <a:ext cx="7731281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fr-CA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Liens à découvrir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84B2DC-25AE-4EEB-BEDA-9604D9B92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6316">
            <a:off x="-1609066" y="-2603407"/>
            <a:ext cx="4506722" cy="65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3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82B9B3-E707-4B20-94BD-ED26791EDF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EFDA98-C2DE-4B93-9311-904AA153BB40}"/>
              </a:ext>
            </a:extLst>
          </p:cNvPr>
          <p:cNvSpPr txBox="1"/>
          <p:nvPr/>
        </p:nvSpPr>
        <p:spPr>
          <a:xfrm>
            <a:off x="448992" y="182317"/>
            <a:ext cx="7958975" cy="3341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fr-CA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Où trouver de l’aide ?</a:t>
            </a:r>
          </a:p>
          <a:p>
            <a:pPr>
              <a:lnSpc>
                <a:spcPts val="5200"/>
              </a:lnSpc>
            </a:pPr>
            <a:endParaRPr lang="fr-CA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5200"/>
              </a:lnSpc>
            </a:pPr>
            <a:r>
              <a:rPr lang="fr-CA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Aide en prévention du suicide </a:t>
            </a:r>
          </a:p>
          <a:p>
            <a:pPr marL="457200" indent="-457200">
              <a:lnSpc>
                <a:spcPts val="5200"/>
              </a:lnSpc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 texto au 535353</a:t>
            </a:r>
          </a:p>
          <a:p>
            <a:pPr marL="457200" indent="-457200">
              <a:lnSpc>
                <a:spcPts val="5200"/>
              </a:lnSpc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Par clavardage</a:t>
            </a:r>
            <a:endParaRPr lang="fr-CA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A8DEF29-067A-4C98-8D92-C81104EA1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991" y="923602"/>
            <a:ext cx="2613271" cy="47017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A4C865-19E7-44CB-8CDE-DEBA7221E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425" y="2983822"/>
            <a:ext cx="3252435" cy="26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82B9B3-E707-4B20-94BD-ED26791EDF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EFDA98-C2DE-4B93-9311-904AA153BB40}"/>
              </a:ext>
            </a:extLst>
          </p:cNvPr>
          <p:cNvSpPr txBox="1"/>
          <p:nvPr/>
        </p:nvSpPr>
        <p:spPr>
          <a:xfrm>
            <a:off x="448992" y="182317"/>
            <a:ext cx="7958975" cy="535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fr-CA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Où trouver de l’aide ?</a:t>
            </a:r>
          </a:p>
          <a:p>
            <a:pPr>
              <a:lnSpc>
                <a:spcPts val="5200"/>
              </a:lnSpc>
            </a:pPr>
            <a:endParaRPr lang="fr-CA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5200"/>
              </a:lnSpc>
            </a:pPr>
            <a:r>
              <a:rPr lang="fr-CA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L’application RÉSO</a:t>
            </a:r>
            <a:endParaRPr lang="fr-CA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5200"/>
              </a:lnSpc>
            </a:pPr>
            <a:r>
              <a:rPr lang="fr-CA" sz="3200" dirty="0"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</a:t>
            </a:r>
            <a:r>
              <a:rPr lang="fr-CA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reso.cool</a:t>
            </a:r>
            <a:endParaRPr lang="fr-CA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lnSpc>
                <a:spcPts val="5200"/>
              </a:lnSpc>
              <a:buFont typeface="Arial" panose="020B0604020202020204" pitchFamily="34" charset="0"/>
              <a:buChar char="•"/>
            </a:pPr>
            <a:endParaRPr lang="fr-CA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5200"/>
              </a:lnSpc>
            </a:pPr>
            <a:r>
              <a:rPr lang="fr-CA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Jeunesse, j’écoute </a:t>
            </a:r>
          </a:p>
          <a:p>
            <a:pPr>
              <a:lnSpc>
                <a:spcPts val="5200"/>
              </a:lnSpc>
            </a:pPr>
            <a:r>
              <a:rPr lang="fr-CA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 texto au 686868</a:t>
            </a:r>
          </a:p>
          <a:p>
            <a:pPr marL="571500" indent="-571500">
              <a:lnSpc>
                <a:spcPts val="5200"/>
              </a:lnSpc>
              <a:buFont typeface="Arial" panose="020B0604020202020204" pitchFamily="34" charset="0"/>
              <a:buChar char="•"/>
            </a:pPr>
            <a:endParaRPr lang="fr-CA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A8DEF29-067A-4C98-8D92-C81104EA1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991" y="923602"/>
            <a:ext cx="2613271" cy="47017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0BA8460-322D-4979-84AC-569FF1781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05" y="1016211"/>
            <a:ext cx="2412789" cy="2412789"/>
          </a:xfrm>
          <a:prstGeom prst="rect">
            <a:avLst/>
          </a:prstGeom>
        </p:spPr>
      </p:pic>
      <p:pic>
        <p:nvPicPr>
          <p:cNvPr id="7" name="Picture 6" descr="Nos partenaires fondateurs - jeunessejecoute.ca">
            <a:extLst>
              <a:ext uri="{FF2B5EF4-FFF2-40B4-BE49-F238E27FC236}">
                <a16:creationId xmlns:a16="http://schemas.microsoft.com/office/drawing/2014/main" id="{98202323-773A-4C26-BC1C-52C6847D7B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53" y="4403512"/>
            <a:ext cx="3318864" cy="193023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66493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82B9B3-E707-4B20-94BD-ED26791EDF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EFDA98-C2DE-4B93-9311-904AA153BB40}"/>
              </a:ext>
            </a:extLst>
          </p:cNvPr>
          <p:cNvSpPr txBox="1"/>
          <p:nvPr/>
        </p:nvSpPr>
        <p:spPr>
          <a:xfrm>
            <a:off x="410392" y="609917"/>
            <a:ext cx="7958975" cy="402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fr-CA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Comment aider une personne avec des idées suicidaires ?</a:t>
            </a:r>
          </a:p>
          <a:p>
            <a:pPr>
              <a:lnSpc>
                <a:spcPts val="5200"/>
              </a:lnSpc>
            </a:pPr>
            <a:endParaRPr lang="fr-CA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lnSpc>
                <a:spcPts val="5200"/>
              </a:lnSpc>
              <a:buFont typeface="Arial" panose="020B0604020202020204" pitchFamily="34" charset="0"/>
              <a:buChar char="•"/>
            </a:pPr>
            <a:r>
              <a:rPr lang="fr-CA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Passeport pour la vie</a:t>
            </a:r>
            <a:endParaRPr lang="fr-CA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lnSpc>
                <a:spcPts val="5200"/>
              </a:lnSpc>
              <a:buFont typeface="Arial" panose="020B0604020202020204" pitchFamily="34" charset="0"/>
              <a:buChar char="•"/>
            </a:pPr>
            <a:r>
              <a:rPr lang="fr-CA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Suicide.ca</a:t>
            </a:r>
            <a:endParaRPr lang="fr-CA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lnSpc>
                <a:spcPts val="5200"/>
              </a:lnSpc>
              <a:buFont typeface="Arial" panose="020B0604020202020204" pitchFamily="34" charset="0"/>
              <a:buChar char="•"/>
            </a:pPr>
            <a:endParaRPr lang="fr-CA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052BB87-B50E-432E-B763-7485D9DB9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25" y="912970"/>
            <a:ext cx="2645850" cy="47017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6369E90-C32F-4D39-816B-737A5961230A}"/>
              </a:ext>
            </a:extLst>
          </p:cNvPr>
          <p:cNvSpPr txBox="1"/>
          <p:nvPr/>
        </p:nvSpPr>
        <p:spPr>
          <a:xfrm>
            <a:off x="8891919" y="2575991"/>
            <a:ext cx="2086726" cy="109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fr-CA" sz="1200" b="1" dirty="0">
                <a:latin typeface="Roboto" panose="02000000000000000000" pitchFamily="2" charset="0"/>
                <a:ea typeface="Roboto" panose="02000000000000000000" pitchFamily="2" charset="0"/>
              </a:rPr>
              <a:t>1 866 APPELLE</a:t>
            </a:r>
          </a:p>
          <a:p>
            <a:pPr algn="ctr">
              <a:lnSpc>
                <a:spcPts val="2700"/>
              </a:lnSpc>
            </a:pPr>
            <a:r>
              <a:rPr lang="fr-CA" sz="12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1 866 277-3553</a:t>
            </a:r>
          </a:p>
          <a:p>
            <a:pPr algn="ctr">
              <a:lnSpc>
                <a:spcPts val="2700"/>
              </a:lnSpc>
            </a:pPr>
            <a:r>
              <a:rPr lang="fr-CA" sz="1200" b="1" dirty="0">
                <a:latin typeface="Roboto" panose="02000000000000000000" pitchFamily="2" charset="0"/>
                <a:ea typeface="Roboto" panose="02000000000000000000" pitchFamily="2" charset="0"/>
              </a:rPr>
              <a:t>Ouvert 24/7</a:t>
            </a:r>
          </a:p>
        </p:txBody>
      </p:sp>
      <p:pic>
        <p:nvPicPr>
          <p:cNvPr id="17" name="Graphique 16" descr="Sans fil">
            <a:extLst>
              <a:ext uri="{FF2B5EF4-FFF2-40B4-BE49-F238E27FC236}">
                <a16:creationId xmlns:a16="http://schemas.microsoft.com/office/drawing/2014/main" id="{A6826C1D-FF02-424C-838E-808AEE49D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61605">
            <a:off x="8918363" y="944105"/>
            <a:ext cx="226682" cy="226682"/>
          </a:xfrm>
          <a:prstGeom prst="rect">
            <a:avLst/>
          </a:prstGeom>
        </p:spPr>
      </p:pic>
      <p:pic>
        <p:nvPicPr>
          <p:cNvPr id="19" name="Graphique 18" descr="Batterie pleine">
            <a:extLst>
              <a:ext uri="{FF2B5EF4-FFF2-40B4-BE49-F238E27FC236}">
                <a16:creationId xmlns:a16="http://schemas.microsoft.com/office/drawing/2014/main" id="{5051B9D5-9C9E-4325-AE2C-F30B21FB07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89278" y="990199"/>
            <a:ext cx="211643" cy="211643"/>
          </a:xfrm>
          <a:prstGeom prst="rect">
            <a:avLst/>
          </a:prstGeom>
        </p:spPr>
      </p:pic>
      <p:pic>
        <p:nvPicPr>
          <p:cNvPr id="21" name="Graphique 20" descr="Enveloppe">
            <a:extLst>
              <a:ext uri="{FF2B5EF4-FFF2-40B4-BE49-F238E27FC236}">
                <a16:creationId xmlns:a16="http://schemas.microsoft.com/office/drawing/2014/main" id="{A15BD0EF-72AA-4205-93FE-3E76AD88FA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64485" y="959525"/>
            <a:ext cx="228072" cy="228072"/>
          </a:xfrm>
          <a:prstGeom prst="rect">
            <a:avLst/>
          </a:prstGeom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7C9FE31E-4905-473B-A461-9A39E6CD4AEE}"/>
              </a:ext>
            </a:extLst>
          </p:cNvPr>
          <p:cNvSpPr/>
          <p:nvPr/>
        </p:nvSpPr>
        <p:spPr>
          <a:xfrm>
            <a:off x="9723495" y="4711499"/>
            <a:ext cx="555054" cy="528952"/>
          </a:xfrm>
          <a:prstGeom prst="ellipse">
            <a:avLst/>
          </a:prstGeom>
          <a:solidFill>
            <a:srgbClr val="FF0000"/>
          </a:solidFill>
          <a:ln>
            <a:solidFill>
              <a:srgbClr val="AB4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40" name="Graphique 39" descr="Combiné">
            <a:extLst>
              <a:ext uri="{FF2B5EF4-FFF2-40B4-BE49-F238E27FC236}">
                <a16:creationId xmlns:a16="http://schemas.microsoft.com/office/drawing/2014/main" id="{C6302FFC-3C9E-47D3-A6FF-9FBA073010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8119744">
            <a:off x="9783103" y="4749350"/>
            <a:ext cx="453251" cy="453251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D66E4A06-A5BF-4EAF-B9DE-C5920A8C28C0}"/>
              </a:ext>
            </a:extLst>
          </p:cNvPr>
          <p:cNvSpPr txBox="1"/>
          <p:nvPr/>
        </p:nvSpPr>
        <p:spPr>
          <a:xfrm>
            <a:off x="9767175" y="832997"/>
            <a:ext cx="485109" cy="387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fr-CA" sz="9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12:13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FF2D772-53F6-4C4D-9EBA-1D9E5B487C05}"/>
              </a:ext>
            </a:extLst>
          </p:cNvPr>
          <p:cNvSpPr txBox="1"/>
          <p:nvPr/>
        </p:nvSpPr>
        <p:spPr>
          <a:xfrm>
            <a:off x="10553271" y="848115"/>
            <a:ext cx="485109" cy="387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fr-CA" sz="9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100%</a:t>
            </a:r>
          </a:p>
        </p:txBody>
      </p:sp>
      <p:pic>
        <p:nvPicPr>
          <p:cNvPr id="1026" name="Picture 2" descr="https://attachments.office.net/owa/celeste.d%40cps-lanaudiere.org/service.svc/s/GetAttachmentThumbnail?id=AAMkADZkMThkNTFmLWNjYjctNGEzNS04YWRjLTAyMzMwZGFmZjY2NwBGAAAAAABswO37T%2Fh%2BRajgVSm78YDfBwDSZYY5LG7aSYtDOq2RQrCAAAAAAAEJAADSZYY5LG7aSYtDOq2RQrCAAAOAwf6OAAABEgAQAEmw%2Fdgu8YhFoqlK3GKudA4%3D&amp;thumbnailType=2&amp;token=eyJhbGciOiJSUzI1NiIsImtpZCI6IjczRkI5QkJFRjYzNjc4RDRGN0U4NEI0NDBCQUJCMTJBMzM5RDlGOTgiLCJ0eXAiOiJKV1QiLCJ4NXQiOiJjX3VidnZZMmVOVDM2RXRFQzZ1eEtqT2RuNWcifQ.eyJvcmlnaW4iOiJodHRwczovL291dGxvb2sub2ZmaWNlLmNvbSIsInVjIjoiNGM4NmY2OTUzODQzNDc2ZTk4ZDk2MTJhNGEwODkzMmQiLCJzaWduaW5fc3RhdGUiOiJbXCJrbXNpXCJdIiwidmVyIjoiRXhjaGFuZ2UuQ2FsbGJhY2suVjEiLCJhcHBjdHhzZW5kZXIiOiJPd2FEb3dubG9hZEBkZmYwODMwOS1lZDQ1LTQ5NWQtYmM0NC1iYmE0ZjY2ZGU4ZjYiLCJpc3NyaW5nIjoiV1ciLCJhcHBjdHgiOiJ7XCJtc2V4Y2hwcm90XCI6XCJvd2FcIixcInB1aWRcIjpcIjExNTM4MDExMTY2NDY0MTAzOThcIixcInNjb3BlXCI6XCJPd2FEb3dubG9hZFwiLFwib2lkXCI6XCJiOGRmMmM4Ni1lNTQxLTRhOGEtYjBlNy0zNGJhNzkzYzYyNmFcIixcInByaW1hcnlzaWRcIjpcIlMtMS01LTIxLTQyMTA1OTUxNzMtNDA5MjgwMDMxLTE4ODQ1NjYxNi0yNDQ3NTU3MFwifSIsIm5iZiI6MTcwMjMxNTI3NCwiZXhwIjoxNzAyMzE1ODc0LCJpc3MiOiIwMDAwMDAwMi0wMDAwLTBmZjEtY2UwMC0wMDAwMDAwMDAwMDBAZGZmMDgzMDktZWQ0NS00OTVkLWJjNDQtYmJhNGY2NmRlOGY2IiwiYXVkIjoiMDAwMDAwMDItMDAwMC0wZmYxLWNlMDAtMDAwMDAwMDAwMDAwL2F0dGFjaG1lbnRzLm9mZmljZS5uZXRAZGZmMDgzMDktZWQ0NS00OTVkLWJjNDQtYmJhNGY2NmRlOGY2IiwiaGFwcCI6Im93YSJ9.IiDey6JfS7wdqsK9MSagcNUFYV9UiYTddmsXSIMEKn6wfTVzYPbkA26HLrH8F3FGsiGN6tR0WNgW85r8QA2HS233i59IJi4JUSxK312Iu1XB-m8d6Ozi0Ob94TzqPHa307m_GSd0ePxH9IelVJzsb_3kEY-MvOqOEER4ebeZWYiRUcovsPv6pX3MvFllVYXYKCLqnCMYjaeB1ieXlnVoC5RuJ0-qhUAG2YJUyOXEusOhv5Sr2vtaUvlHic7RWLwn1XD1_laISSMOFHYQTkss8xSc7fHaG-7b4jbFVycnG2Olwtnh6tjXUUKyUxp8m8-j98TAZ2TxP-Df1RUUrDNwQQ&amp;X-OWA-CANARY=hxFBuhhOTUWLOvxIn9-yCeDF9Jdt-tsYGiwkte5hsL1CmPywDKs2AH92Z-vfOj-GFHq5YOoC3_0.&amp;owa=outlook.office.com&amp;scriptVer=20231201002.04&amp;clientId=86E242413BA34A4B940C837BD74C888F&amp;animation=true">
            <a:extLst>
              <a:ext uri="{FF2B5EF4-FFF2-40B4-BE49-F238E27FC236}">
                <a16:creationId xmlns:a16="http://schemas.microsoft.com/office/drawing/2014/main" id="{D4EBECC7-ED7D-47A3-80B6-BAF2095D2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95" y="1690585"/>
            <a:ext cx="1776352" cy="92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6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82B9B3-E707-4B20-94BD-ED26791EDF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EFDA98-C2DE-4B93-9311-904AA153BB40}"/>
              </a:ext>
            </a:extLst>
          </p:cNvPr>
          <p:cNvSpPr txBox="1"/>
          <p:nvPr/>
        </p:nvSpPr>
        <p:spPr>
          <a:xfrm>
            <a:off x="2056385" y="1215812"/>
            <a:ext cx="9110247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fr-CA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 personnalités lanaudoises expliquent comment </a:t>
            </a:r>
          </a:p>
          <a:p>
            <a:pPr algn="ctr">
              <a:lnSpc>
                <a:spcPts val="5200"/>
              </a:lnSpc>
            </a:pPr>
            <a:r>
              <a:rPr lang="fr-CA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elles prennent soin d’elles.</a:t>
            </a:r>
          </a:p>
        </p:txBody>
      </p:sp>
      <p:sp>
        <p:nvSpPr>
          <p:cNvPr id="9" name="ZoneTexte 8">
            <a:hlinkClick r:id="rId2"/>
            <a:extLst>
              <a:ext uri="{FF2B5EF4-FFF2-40B4-BE49-F238E27FC236}">
                <a16:creationId xmlns:a16="http://schemas.microsoft.com/office/drawing/2014/main" id="{99DB57B1-29C0-4DF4-98FB-E95F9AB6B8EB}"/>
              </a:ext>
            </a:extLst>
          </p:cNvPr>
          <p:cNvSpPr txBox="1"/>
          <p:nvPr/>
        </p:nvSpPr>
        <p:spPr>
          <a:xfrm>
            <a:off x="4646084" y="4211918"/>
            <a:ext cx="3930847" cy="510778"/>
          </a:xfrm>
          <a:prstGeom prst="roundRect">
            <a:avLst/>
          </a:prstGeom>
          <a:solidFill>
            <a:srgbClr val="AB4B2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Voir la vidéo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84B2DC-25AE-4EEB-BEDA-9604D9B92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9832">
            <a:off x="-2385676" y="3080088"/>
            <a:ext cx="4191433" cy="609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87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34CEA345E3543B0799224336F2896" ma:contentTypeVersion="11" ma:contentTypeDescription="Crée un document." ma:contentTypeScope="" ma:versionID="911afb3b88aa7ef99a32311204a7a072">
  <xsd:schema xmlns:xsd="http://www.w3.org/2001/XMLSchema" xmlns:xs="http://www.w3.org/2001/XMLSchema" xmlns:p="http://schemas.microsoft.com/office/2006/metadata/properties" xmlns:ns3="771e0d95-667d-440c-a1ca-6c3ff6291003" targetNamespace="http://schemas.microsoft.com/office/2006/metadata/properties" ma:root="true" ma:fieldsID="80dcd001b6f2dd222bd66aa296c7695d" ns3:_="">
    <xsd:import namespace="771e0d95-667d-440c-a1ca-6c3ff62910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e0d95-667d-440c-a1ca-6c3ff6291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DEA4D7-914E-48B8-A378-3CDB076D38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E12DBB-EE74-4372-BFD7-99492108778A}">
  <ds:schemaRefs>
    <ds:schemaRef ds:uri="771e0d95-667d-440c-a1ca-6c3ff629100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E4F42D5-D20C-423F-8BD6-A11ED0CE0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1e0d95-667d-440c-a1ca-6c3ff62910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244</Words>
  <Application>Microsoft Office PowerPoint</Application>
  <PresentationFormat>Grand écran</PresentationFormat>
  <Paragraphs>57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Roboto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Blanchette</dc:creator>
  <cp:lastModifiedBy>Céleste Desroches</cp:lastModifiedBy>
  <cp:revision>21</cp:revision>
  <dcterms:created xsi:type="dcterms:W3CDTF">2022-12-08T20:21:17Z</dcterms:created>
  <dcterms:modified xsi:type="dcterms:W3CDTF">2023-12-11T18:38:42Z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0x01010034F34CEA345E3543B0799224336F2896</vt:lpwstr>
  </property>
</Properties>
</file>